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57" r:id="rId3"/>
    <p:sldId id="297" r:id="rId4"/>
    <p:sldId id="302" r:id="rId5"/>
    <p:sldId id="303" r:id="rId6"/>
    <p:sldId id="304" r:id="rId7"/>
    <p:sldId id="305" r:id="rId8"/>
    <p:sldId id="306" r:id="rId9"/>
    <p:sldId id="307" r:id="rId10"/>
    <p:sldId id="298" r:id="rId11"/>
    <p:sldId id="308" r:id="rId12"/>
    <p:sldId id="310" r:id="rId13"/>
    <p:sldId id="309" r:id="rId14"/>
    <p:sldId id="311" r:id="rId15"/>
    <p:sldId id="279" r:id="rId16"/>
  </p:sldIdLst>
  <p:sldSz cx="9144000" cy="5143500" type="screen16x9"/>
  <p:notesSz cx="6858000" cy="9144000"/>
  <p:embeddedFontLst>
    <p:embeddedFont>
      <p:font typeface="Exo 2" panose="020B0604020202020204" charset="0"/>
      <p:regular r:id="rId18"/>
      <p:bold r:id="rId19"/>
      <p:italic r:id="rId20"/>
      <p:boldItalic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Roboto Condensed" panose="020B0604020202020204" charset="0"/>
      <p:regular r:id="rId26"/>
      <p:bold r:id="rId27"/>
      <p:italic r:id="rId28"/>
      <p:boldItalic r:id="rId29"/>
    </p:embeddedFont>
    <p:embeddedFont>
      <p:font typeface="Roboto Condensed Light" panose="020B0604020202020204" charset="0"/>
      <p:regular r:id="rId30"/>
      <p:bold r:id="rId31"/>
      <p:italic r:id="rId32"/>
      <p:boldItalic r:id="rId33"/>
    </p:embeddedFont>
    <p:embeddedFont>
      <p:font typeface="Squada One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AD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C37DA5-E88A-4F97-BBFE-C0BF521BEA2F}">
  <a:tblStyle styleId="{26C37DA5-E88A-4F97-BBFE-C0BF521BEA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25" autoAdjust="0"/>
  </p:normalViewPr>
  <p:slideViewPr>
    <p:cSldViewPr snapToGrid="0">
      <p:cViewPr>
        <p:scale>
          <a:sx n="100" d="100"/>
          <a:sy n="100" d="100"/>
        </p:scale>
        <p:origin x="946" y="-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688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28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829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122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Deep neural networks – error back propagation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Synapses – Hebb learning rule – STDP –Neuron pathways – backprop approximation - feedback alignment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Spiky neurons - LIF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Unfeasible backprop algorithm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shallow Network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</a:t>
            </a:r>
            <a:r>
              <a:rPr lang="en-US" dirty="0" err="1"/>
              <a:t>mnist</a:t>
            </a:r>
            <a:r>
              <a:rPr lang="en-US" dirty="0"/>
              <a:t> dataset: easy to learn – doesn’t need </a:t>
            </a:r>
            <a:r>
              <a:rPr lang="en-US" dirty="0" err="1"/>
              <a:t>cnn</a:t>
            </a:r>
            <a:r>
              <a:rPr lang="en-US" dirty="0"/>
              <a:t> or data augmentation – is used to benchmark back prop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16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 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Readout layer can be trained by local rules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700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Gaussian prior on first layer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368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9329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PCA vs ICA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PCA removes correlations,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 not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higher order dependence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ICA removes correlations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higher order dependence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PCA: some components are more important than others (recall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eigenvalues)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ICA: all components are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equally important</a:t>
            </a:r>
            <a:b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PCA: vectors are orthogonal (recall eigenvectors of covariance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matrix)</a:t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 ICA vectors are 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 orthogonal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028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Sparse Coding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776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Localized – CNN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Inhibitory weight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4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9" r:id="rId3"/>
    <p:sldLayoutId id="2147483670" r:id="rId4"/>
    <p:sldLayoutId id="214748367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hyperlink" Target="https://pubs.rsc.org/image/article/2019/fd/c8fd00097b/c8fd00097b-f8_hi-res.gi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s://www.researchgate.net/figure/A-general-model-of-a-deep-neural-network-It-consists-of-an-input-layer-some-here-two_fig1_308414212" TargetMode="External"/><Relationship Id="rId7" Type="http://schemas.openxmlformats.org/officeDocument/2006/relationships/hyperlink" Target="https://www.guru99.com/backpropogation-neural-network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hyperlink" Target="https://www.kurzweilai.net/ibm-scientists-emulate-neurons-with-phase-change-technology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towardsdatascience.com/ml-for-ts-3-extreme-learning-machines-3fcf5991e39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s://github.com/cazala/mnist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ml-for-ts-3-extreme-learning-machines-3fcf5991e39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towardsdatascience.com/ml-for-ts-3-extreme-learning-machines-3fcf5991e39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emanticscholar.org/paper/Local-binary-pattern%3A-An-improved-LBP-to-extract-to-Kumar-Kumar/f05b226b35f6871d9b3cda9691dba67d238d683d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LKoTqGao7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4797734" y="2961875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Bernd </a:t>
            </a:r>
            <a:r>
              <a:rPr lang="en-US" dirty="0" err="1"/>
              <a:t>Illing</a:t>
            </a:r>
            <a:r>
              <a:rPr lang="en-US" dirty="0"/>
              <a:t>, </a:t>
            </a:r>
            <a:r>
              <a:rPr lang="en-US" dirty="0" err="1"/>
              <a:t>Wulfram</a:t>
            </a:r>
            <a:r>
              <a:rPr lang="en-US" dirty="0"/>
              <a:t> Gerstner, </a:t>
            </a:r>
            <a:r>
              <a:rPr lang="en-US" dirty="0" err="1"/>
              <a:t>Johanni</a:t>
            </a:r>
            <a:r>
              <a:rPr lang="en-US" dirty="0"/>
              <a:t> Brea </a:t>
            </a:r>
            <a:br>
              <a:rPr lang="en-US" dirty="0"/>
            </a:br>
            <a:endParaRPr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353880" y="1393699"/>
            <a:ext cx="781013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b="0" dirty="0"/>
              <a:t>Biologically plausible deep learning </a:t>
            </a:r>
            <a:br>
              <a:rPr lang="en-US" sz="3600" b="0" dirty="0"/>
            </a:br>
            <a:r>
              <a:rPr lang="en-US" sz="3600" b="0" dirty="0"/>
              <a:t> </a:t>
            </a:r>
            <a:r>
              <a:rPr lang="en-US" sz="2400" b="0" dirty="0"/>
              <a:t>But how far can we go with shallow networks?</a:t>
            </a:r>
            <a:r>
              <a:rPr lang="en-US" sz="2400" dirty="0"/>
              <a:t> </a:t>
            </a:r>
            <a:endParaRPr sz="3600"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36;p28">
            <a:extLst>
              <a:ext uri="{FF2B5EF4-FFF2-40B4-BE49-F238E27FC236}">
                <a16:creationId xmlns:a16="http://schemas.microsoft.com/office/drawing/2014/main" id="{AD178A32-8F52-4122-A651-D0CCBAE3C284}"/>
              </a:ext>
            </a:extLst>
          </p:cNvPr>
          <p:cNvSpPr txBox="1">
            <a:spLocks/>
          </p:cNvSpPr>
          <p:nvPr/>
        </p:nvSpPr>
        <p:spPr>
          <a:xfrm>
            <a:off x="4797734" y="3678875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 b="1" dirty="0"/>
              <a:t>Presentation by </a:t>
            </a:r>
          </a:p>
          <a:p>
            <a:pPr marL="0" indent="0"/>
            <a:r>
              <a:rPr lang="en-US" b="1" dirty="0"/>
              <a:t>Mohammad Amin Banayeean Zade</a:t>
            </a:r>
          </a:p>
        </p:txBody>
      </p:sp>
      <p:pic>
        <p:nvPicPr>
          <p:cNvPr id="1026" name="Picture 2" descr="ID picture of W. Gerstner">
            <a:extLst>
              <a:ext uri="{FF2B5EF4-FFF2-40B4-BE49-F238E27FC236}">
                <a16:creationId xmlns:a16="http://schemas.microsoft.com/office/drawing/2014/main" id="{497EEF27-D486-4F11-B557-27593C794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8" y="2825536"/>
            <a:ext cx="1474381" cy="2145813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02C86-E339-4B1B-AD4F-1066417A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54" y="993798"/>
            <a:ext cx="4370292" cy="37079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84491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EE20C2-1480-4F11-91DB-470E3AD49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0" y="1057531"/>
            <a:ext cx="8134740" cy="338890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447716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925EBF-E9A8-4FB9-B6EC-B6E25C9F4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"/>
          <a:stretch/>
        </p:blipFill>
        <p:spPr>
          <a:xfrm>
            <a:off x="178796" y="1112519"/>
            <a:ext cx="8786407" cy="351282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924583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683464" y="352850"/>
            <a:ext cx="577707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Spiking localized random projections </a:t>
            </a: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E7832-BD2A-4EF2-B183-B2F8CEBEB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0" b="-1"/>
          <a:stretch/>
        </p:blipFill>
        <p:spPr>
          <a:xfrm>
            <a:off x="300815" y="1299050"/>
            <a:ext cx="4031329" cy="299857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B3A58D-05CF-4CE8-9186-E57BE24DF488}"/>
              </a:ext>
            </a:extLst>
          </p:cNvPr>
          <p:cNvSpPr/>
          <p:nvPr/>
        </p:nvSpPr>
        <p:spPr>
          <a:xfrm>
            <a:off x="226606" y="4297625"/>
            <a:ext cx="417974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https://pubs.rsc.org/image/article/2019/fd/c8fd00097b/c8fd00097b-f8_hi-res.gif</a:t>
            </a:r>
            <a:endParaRPr lang="en-US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613D2F-A3F2-46B1-B6C5-9C1F7C92B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890" y="1518066"/>
            <a:ext cx="4092295" cy="256054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27321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2D0A4C-025B-4698-992E-B8AFE43FB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B72D56-33F7-421B-9272-0B2EBD363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49" y="60472"/>
            <a:ext cx="5214300" cy="9462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0CE4A-8DF4-4248-89BF-C42BE8263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20" y="533572"/>
            <a:ext cx="5700757" cy="349401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FF5E0-E983-4AEA-B782-9C087D0F3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69"/>
          <a:stretch/>
        </p:blipFill>
        <p:spPr>
          <a:xfrm>
            <a:off x="357790" y="4145280"/>
            <a:ext cx="8077900" cy="83611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79989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ctrTitle"/>
          </p:nvPr>
        </p:nvSpPr>
        <p:spPr>
          <a:xfrm flipH="1">
            <a:off x="1974150" y="214398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</a:t>
            </a:r>
            <a:br>
              <a:rPr lang="en-US" dirty="0"/>
            </a:br>
            <a:br>
              <a:rPr lang="en" dirty="0"/>
            </a:br>
            <a:r>
              <a:rPr lang="en-US" sz="3200" dirty="0"/>
              <a:t>any questions</a:t>
            </a:r>
            <a:r>
              <a:rPr lang="en" sz="3200" dirty="0"/>
              <a:t>?</a:t>
            </a:r>
            <a:endParaRPr sz="3200" dirty="0"/>
          </a:p>
        </p:txBody>
      </p:sp>
      <p:cxnSp>
        <p:nvCxnSpPr>
          <p:cNvPr id="612" name="Google Shape;612;p51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0A5EF-11F8-42D7-B9E5-D5A6996F4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2309" y="2719006"/>
            <a:ext cx="3925967" cy="289155"/>
          </a:xfrm>
        </p:spPr>
        <p:txBody>
          <a:bodyPr/>
          <a:lstStyle/>
          <a:p>
            <a:pPr marL="152400" indent="0">
              <a:buNone/>
            </a:pPr>
            <a:r>
              <a:rPr lang="en-US" sz="700" dirty="0">
                <a:hlinkClick r:id="rId3"/>
              </a:rPr>
              <a:t>https://www.researchgate.net/figure/A-general-model-of-a-deep-neural-network-It-consists-of-an-input-layer-some-here-two_fig1_308414212</a:t>
            </a:r>
            <a:endParaRPr lang="en-US" sz="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92495A-2B9C-4289-9E21-72464E406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44102" y="989156"/>
            <a:ext cx="3511001" cy="1722210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1FCEAF-47E7-4229-A7A1-0EC8D8299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0875" y="903219"/>
            <a:ext cx="2764711" cy="428781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A239929-53B1-47CF-97C5-6212B756007B}"/>
              </a:ext>
            </a:extLst>
          </p:cNvPr>
          <p:cNvSpPr txBox="1">
            <a:spLocks/>
          </p:cNvSpPr>
          <p:nvPr/>
        </p:nvSpPr>
        <p:spPr>
          <a:xfrm>
            <a:off x="36618" y="4726118"/>
            <a:ext cx="3925967" cy="46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Font typeface="Roboto Condensed Light"/>
              <a:buNone/>
            </a:pPr>
            <a:r>
              <a:rPr lang="en-US" sz="1000">
                <a:hlinkClick r:id="rId7"/>
              </a:rPr>
              <a:t>https://www.guru99.com/backpropogation-neural-network.html</a:t>
            </a:r>
            <a:endParaRPr lang="en-US" sz="1000" dirty="0"/>
          </a:p>
        </p:txBody>
      </p:sp>
      <p:pic>
        <p:nvPicPr>
          <p:cNvPr id="2052" name="Picture 4" descr="neural plasticity learning patterns can be likened to water etching itself into the earth">
            <a:extLst>
              <a:ext uri="{FF2B5EF4-FFF2-40B4-BE49-F238E27FC236}">
                <a16:creationId xmlns:a16="http://schemas.microsoft.com/office/drawing/2014/main" id="{164F9F5D-D764-463A-8310-4FC60178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02" y="3127426"/>
            <a:ext cx="3580038" cy="1660740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49EEEC-3C14-49F3-91D7-618B7A04ADD9}"/>
              </a:ext>
            </a:extLst>
          </p:cNvPr>
          <p:cNvCxnSpPr>
            <a:cxnSpLocks/>
          </p:cNvCxnSpPr>
          <p:nvPr/>
        </p:nvCxnSpPr>
        <p:spPr>
          <a:xfrm flipH="1" flipV="1">
            <a:off x="2608521" y="1178237"/>
            <a:ext cx="567070" cy="450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B19C78-7AF7-47EA-BF53-9197A9FFA9CE}"/>
              </a:ext>
            </a:extLst>
          </p:cNvPr>
          <p:cNvCxnSpPr>
            <a:cxnSpLocks/>
          </p:cNvCxnSpPr>
          <p:nvPr/>
        </p:nvCxnSpPr>
        <p:spPr>
          <a:xfrm flipH="1" flipV="1">
            <a:off x="2608521" y="1523186"/>
            <a:ext cx="503100" cy="1363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E18330-196D-4384-903A-B6E24ADFDF3C}"/>
              </a:ext>
            </a:extLst>
          </p:cNvPr>
          <p:cNvCxnSpPr>
            <a:cxnSpLocks/>
          </p:cNvCxnSpPr>
          <p:nvPr/>
        </p:nvCxnSpPr>
        <p:spPr>
          <a:xfrm flipH="1">
            <a:off x="2617291" y="1721237"/>
            <a:ext cx="476663" cy="129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484D88-1E89-4E7D-A3D9-E4FA7A1DCF1F}"/>
              </a:ext>
            </a:extLst>
          </p:cNvPr>
          <p:cNvCxnSpPr>
            <a:cxnSpLocks/>
          </p:cNvCxnSpPr>
          <p:nvPr/>
        </p:nvCxnSpPr>
        <p:spPr>
          <a:xfrm flipH="1">
            <a:off x="2617291" y="1778837"/>
            <a:ext cx="466151" cy="323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utoShape 6" descr="IBM scientists emulate neurons with phase-change technology « Kurzweil">
            <a:extLst>
              <a:ext uri="{FF2B5EF4-FFF2-40B4-BE49-F238E27FC236}">
                <a16:creationId xmlns:a16="http://schemas.microsoft.com/office/drawing/2014/main" id="{454EA583-029F-4D67-A9CD-B20ECA7353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8">
            <a:extLst>
              <a:ext uri="{FF2B5EF4-FFF2-40B4-BE49-F238E27FC236}">
                <a16:creationId xmlns:a16="http://schemas.microsoft.com/office/drawing/2014/main" id="{F8B12067-AF26-4529-9490-9F7871ED74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8E35C4-6FB1-4518-B564-5D39A1E9F9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878" y="946710"/>
            <a:ext cx="1999650" cy="191736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414E67A-74F4-4CA5-93BE-CE5F90C5C657}"/>
              </a:ext>
            </a:extLst>
          </p:cNvPr>
          <p:cNvSpPr txBox="1">
            <a:spLocks/>
          </p:cNvSpPr>
          <p:nvPr/>
        </p:nvSpPr>
        <p:spPr>
          <a:xfrm>
            <a:off x="6822321" y="2876550"/>
            <a:ext cx="2282725" cy="28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>
              <a:buNone/>
            </a:pPr>
            <a:r>
              <a:rPr lang="en-US" sz="800" dirty="0">
                <a:hlinkClick r:id="rId10"/>
              </a:rPr>
              <a:t>https://www.kurzweilai.net/ibm-scientists-emulate-neurons-with-phase-change-technology</a:t>
            </a:r>
            <a:endParaRPr lang="en-US" sz="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3F72BD3-E0BA-4233-9C9F-EC5AD7756A68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9C4F71C-1673-430C-9CAD-B9AD0EA3A323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D3F02967-5644-4CC4-8DC7-6BCC1504E402}"/>
              </a:ext>
            </a:extLst>
          </p:cNvPr>
          <p:cNvSpPr>
            <a:spLocks noGrp="1"/>
          </p:cNvSpPr>
          <p:nvPr>
            <p:ph type="ctrTitle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4FBB0824-1E9F-4893-9AA7-069BC4CD422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D5103E0-2E8F-4823-8DFD-97B56FB50C28}"/>
              </a:ext>
            </a:extLst>
          </p:cNvPr>
          <p:cNvSpPr>
            <a:spLocks noGrp="1"/>
          </p:cNvSpPr>
          <p:nvPr>
            <p:ph type="ctrTitle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C2D42EE5-F5F3-4ECB-9DBD-867A37CD9562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36AF0-4F93-4121-ADE7-5449EDC94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" y="915317"/>
            <a:ext cx="3017782" cy="342167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2A2B2-0536-4954-A864-C22FBBC66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082" y="1222795"/>
            <a:ext cx="2871918" cy="23880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5F2C11-7BF0-4EDE-874B-73EC73F68B25}"/>
              </a:ext>
            </a:extLst>
          </p:cNvPr>
          <p:cNvSpPr/>
          <p:nvPr/>
        </p:nvSpPr>
        <p:spPr>
          <a:xfrm>
            <a:off x="3705971" y="3627649"/>
            <a:ext cx="272978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https://github.com/cazala/mnist</a:t>
            </a:r>
            <a:endParaRPr lang="en-US" sz="900" dirty="0"/>
          </a:p>
        </p:txBody>
      </p:sp>
      <p:pic>
        <p:nvPicPr>
          <p:cNvPr id="3074" name="Picture 2" descr="mnist digits">
            <a:extLst>
              <a:ext uri="{FF2B5EF4-FFF2-40B4-BE49-F238E27FC236}">
                <a16:creationId xmlns:a16="http://schemas.microsoft.com/office/drawing/2014/main" id="{8A5F242D-E90E-4CE1-B88E-C5FD15BA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428" y="1548566"/>
            <a:ext cx="2749645" cy="206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1A957F-A87A-4017-990B-C20CEC1F7EE2}"/>
              </a:ext>
            </a:extLst>
          </p:cNvPr>
          <p:cNvSpPr/>
          <p:nvPr/>
        </p:nvSpPr>
        <p:spPr>
          <a:xfrm>
            <a:off x="6272082" y="3773685"/>
            <a:ext cx="2729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https://towardsdatascience.com/ml-for-ts-3-extreme-learning-machines-3fcf5991e390</a:t>
            </a:r>
            <a:endParaRPr lang="en-US" sz="900" dirty="0"/>
          </a:p>
        </p:txBody>
      </p:sp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263879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82A2B2-0536-4954-A864-C22FBBC6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82" y="1222795"/>
            <a:ext cx="2871918" cy="23880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1A957F-A87A-4017-990B-C20CEC1F7EE2}"/>
              </a:ext>
            </a:extLst>
          </p:cNvPr>
          <p:cNvSpPr/>
          <p:nvPr/>
        </p:nvSpPr>
        <p:spPr>
          <a:xfrm>
            <a:off x="6272082" y="3773685"/>
            <a:ext cx="2729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https://towardsdatascience.com/ml-for-ts-3-extreme-learning-machines-3fcf5991e390</a:t>
            </a:r>
            <a:endParaRPr lang="en-US" sz="900" dirty="0"/>
          </a:p>
        </p:txBody>
      </p:sp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Alternatives to Supervised Training </a:t>
            </a:r>
            <a:br>
              <a:rPr lang="en-US" dirty="0"/>
            </a:br>
            <a:endParaRPr lang="en-US" dirty="0"/>
          </a:p>
        </p:txBody>
      </p:sp>
      <p:sp>
        <p:nvSpPr>
          <p:cNvPr id="16" name="Google Shape;143;p29">
            <a:extLst>
              <a:ext uri="{FF2B5EF4-FFF2-40B4-BE49-F238E27FC236}">
                <a16:creationId xmlns:a16="http://schemas.microsoft.com/office/drawing/2014/main" id="{D4D54B33-570C-4C14-8C17-1003D1B6D310}"/>
              </a:ext>
            </a:extLst>
          </p:cNvPr>
          <p:cNvSpPr txBox="1">
            <a:spLocks/>
          </p:cNvSpPr>
          <p:nvPr/>
        </p:nvSpPr>
        <p:spPr>
          <a:xfrm>
            <a:off x="148881" y="1678797"/>
            <a:ext cx="5962359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buSzPts val="1200"/>
              <a:buFont typeface="Roboto Condensed"/>
              <a:buAutoNum type="arabicPeriod"/>
            </a:pPr>
            <a:r>
              <a:rPr lang="en-US" sz="1400" b="1" dirty="0"/>
              <a:t>fix weights in the first layer(s) at random values , as proposed by general approximation theory </a:t>
            </a:r>
          </a:p>
          <a:p>
            <a:pPr algn="just">
              <a:buSzPts val="1200"/>
              <a:buFont typeface="Roboto Condensed"/>
              <a:buAutoNum type="arabicPeriod"/>
            </a:pPr>
            <a:endParaRPr lang="en-US" sz="1400" b="1" dirty="0"/>
          </a:p>
          <a:p>
            <a:pPr algn="just">
              <a:buSzPts val="1200"/>
              <a:buFont typeface="Roboto Condensed"/>
              <a:buAutoNum type="arabicPeriod"/>
            </a:pPr>
            <a:r>
              <a:rPr lang="en-US" sz="1400" b="1" dirty="0"/>
              <a:t>The other alternative is unsupervised training in the first layer(s) </a:t>
            </a:r>
          </a:p>
          <a:p>
            <a:pPr marL="152400" indent="0" algn="just">
              <a:buSzPts val="1200"/>
            </a:pPr>
            <a:endParaRPr lang="en-US" sz="1400" b="1" dirty="0"/>
          </a:p>
          <a:p>
            <a:pPr marL="152400" indent="0" algn="just">
              <a:buSzPts val="1200"/>
            </a:pPr>
            <a:endParaRPr lang="en-US" sz="1400" b="1" dirty="0"/>
          </a:p>
          <a:p>
            <a:pPr marL="152400" indent="0" algn="just">
              <a:buSzPts val="1200"/>
            </a:pPr>
            <a:r>
              <a:rPr lang="en-US" sz="1400" b="1" dirty="0"/>
              <a:t>In both cases, only the weights of a readout layer are learned with supervised training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CBB129-B204-44F3-8595-D5C8729CF67A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197E5F1-8AE8-42DF-BF0C-F892E475A93F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82668-4400-40B3-B0EA-957F9A835EBA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C5B585-EF73-4D86-B580-F6A6764AC92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EC4EB5-1210-4C97-9A5E-B889E656AD35}"/>
              </a:ext>
            </a:extLst>
          </p:cNvPr>
          <p:cNvGrpSpPr/>
          <p:nvPr/>
        </p:nvGrpSpPr>
        <p:grpSpPr>
          <a:xfrm>
            <a:off x="4290927" y="3610800"/>
            <a:ext cx="1554480" cy="1310640"/>
            <a:chOff x="784860" y="3703320"/>
            <a:chExt cx="1554480" cy="13106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59855B6-F0F6-4E8F-9232-7928623B8D86}"/>
                </a:ext>
              </a:extLst>
            </p:cNvPr>
            <p:cNvSpPr/>
            <p:nvPr/>
          </p:nvSpPr>
          <p:spPr>
            <a:xfrm>
              <a:off x="784860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99FF94-9216-4341-A00C-354CC8AF694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475467A-10B5-4BCF-8D0C-B05D248833E1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B51401-DA41-4978-A22D-A32F3B96DF4F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6517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82A2B2-0536-4954-A864-C22FBBC6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82" y="1222795"/>
            <a:ext cx="2871918" cy="23880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1A957F-A87A-4017-990B-C20CEC1F7EE2}"/>
              </a:ext>
            </a:extLst>
          </p:cNvPr>
          <p:cNvSpPr/>
          <p:nvPr/>
        </p:nvSpPr>
        <p:spPr>
          <a:xfrm>
            <a:off x="6272082" y="3773685"/>
            <a:ext cx="2729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https://towardsdatascience.com/ml-for-ts-3-extreme-learning-machines-3fcf5991e390</a:t>
            </a:r>
            <a:endParaRPr lang="en-US" sz="900" dirty="0"/>
          </a:p>
        </p:txBody>
      </p:sp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Random Projections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CBB129-B204-44F3-8595-D5C8729CF67A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197E5F1-8AE8-42DF-BF0C-F892E475A93F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82668-4400-40B3-B0EA-957F9A835EBA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C5B585-EF73-4D86-B580-F6A6764AC92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EC4EB5-1210-4C97-9A5E-B889E656AD35}"/>
              </a:ext>
            </a:extLst>
          </p:cNvPr>
          <p:cNvGrpSpPr/>
          <p:nvPr/>
        </p:nvGrpSpPr>
        <p:grpSpPr>
          <a:xfrm>
            <a:off x="4290927" y="3610800"/>
            <a:ext cx="1554480" cy="1310640"/>
            <a:chOff x="784860" y="3703320"/>
            <a:chExt cx="1554480" cy="13106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59855B6-F0F6-4E8F-9232-7928623B8D86}"/>
                </a:ext>
              </a:extLst>
            </p:cNvPr>
            <p:cNvSpPr/>
            <p:nvPr/>
          </p:nvSpPr>
          <p:spPr>
            <a:xfrm>
              <a:off x="784860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99FF94-9216-4341-A00C-354CC8AF694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475467A-10B5-4BCF-8D0C-B05D248833E1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B51401-DA41-4978-A22D-A32F3B96DF4F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07D7E15-F6A3-4843-8646-D8E7D5601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811" y="1809711"/>
            <a:ext cx="2926334" cy="89923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536858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Random Gabor Filters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CBB129-B204-44F3-8595-D5C8729CF67A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197E5F1-8AE8-42DF-BF0C-F892E475A93F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82668-4400-40B3-B0EA-957F9A835EBA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C5B585-EF73-4D86-B580-F6A6764AC92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EC4EB5-1210-4C97-9A5E-B889E656AD35}"/>
              </a:ext>
            </a:extLst>
          </p:cNvPr>
          <p:cNvGrpSpPr/>
          <p:nvPr/>
        </p:nvGrpSpPr>
        <p:grpSpPr>
          <a:xfrm>
            <a:off x="4290927" y="3610800"/>
            <a:ext cx="1554480" cy="1310640"/>
            <a:chOff x="784860" y="3703320"/>
            <a:chExt cx="1554480" cy="13106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59855B6-F0F6-4E8F-9232-7928623B8D86}"/>
                </a:ext>
              </a:extLst>
            </p:cNvPr>
            <p:cNvSpPr/>
            <p:nvPr/>
          </p:nvSpPr>
          <p:spPr>
            <a:xfrm>
              <a:off x="784860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99FF94-9216-4341-A00C-354CC8AF694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475467A-10B5-4BCF-8D0C-B05D248833E1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B51401-DA41-4978-A22D-A32F3B96DF4F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098" name="Picture 2" descr="Fig. 9. The result of magnitude of Gabor filter">
            <a:extLst>
              <a:ext uri="{FF2B5EF4-FFF2-40B4-BE49-F238E27FC236}">
                <a16:creationId xmlns:a16="http://schemas.microsoft.com/office/drawing/2014/main" id="{388E9193-63DA-4E54-BE27-8E5412FD5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981884"/>
            <a:ext cx="4123287" cy="2154510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g. 10. The result of real part of a gabor filter">
            <a:extLst>
              <a:ext uri="{FF2B5EF4-FFF2-40B4-BE49-F238E27FC236}">
                <a16:creationId xmlns:a16="http://schemas.microsoft.com/office/drawing/2014/main" id="{E9E3970F-4B6F-4031-B110-B02B4CE5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077" y="981884"/>
            <a:ext cx="4123287" cy="2165643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5EB79A-352E-4975-A5CC-A90F3875FB86}"/>
              </a:ext>
            </a:extLst>
          </p:cNvPr>
          <p:cNvSpPr/>
          <p:nvPr/>
        </p:nvSpPr>
        <p:spPr>
          <a:xfrm>
            <a:off x="99060" y="3260207"/>
            <a:ext cx="88239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https://www.semanticscholar.org/paper/Local-binary-pattern%3A-An-improved-LBP-to-extract-to-Kumar-Kumar/f05b226b35f6871d9b3cda9691dba67d238d683d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32889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Random Gabor Filters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CBB129-B204-44F3-8595-D5C8729CF67A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197E5F1-8AE8-42DF-BF0C-F892E475A93F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82668-4400-40B3-B0EA-957F9A835EBA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C5B585-EF73-4D86-B580-F6A6764AC92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EC4EB5-1210-4C97-9A5E-B889E656AD35}"/>
              </a:ext>
            </a:extLst>
          </p:cNvPr>
          <p:cNvGrpSpPr/>
          <p:nvPr/>
        </p:nvGrpSpPr>
        <p:grpSpPr>
          <a:xfrm>
            <a:off x="4290927" y="3623216"/>
            <a:ext cx="1554480" cy="1310640"/>
            <a:chOff x="784860" y="3715736"/>
            <a:chExt cx="1554480" cy="13106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59855B6-F0F6-4E8F-9232-7928623B8D86}"/>
                </a:ext>
              </a:extLst>
            </p:cNvPr>
            <p:cNvSpPr/>
            <p:nvPr/>
          </p:nvSpPr>
          <p:spPr>
            <a:xfrm>
              <a:off x="784860" y="3715736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99FF94-9216-4341-A00C-354CC8AF694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475467A-10B5-4BCF-8D0C-B05D248833E1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B51401-DA41-4978-A22D-A32F3B96DF4F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65EB79A-352E-4975-A5CC-A90F3875FB86}"/>
              </a:ext>
            </a:extLst>
          </p:cNvPr>
          <p:cNvSpPr/>
          <p:nvPr/>
        </p:nvSpPr>
        <p:spPr>
          <a:xfrm>
            <a:off x="2385060" y="3331393"/>
            <a:ext cx="39090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http://compneurosci.com/wiki/images/4/42/Intro_to_PCA_and_ICA.pdf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D2575-1EC8-41FC-852E-F489ADCFE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89" t="5425" r="2894" b="2747"/>
          <a:stretch/>
        </p:blipFill>
        <p:spPr>
          <a:xfrm>
            <a:off x="4180757" y="1135380"/>
            <a:ext cx="2348695" cy="21322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C46999-CACB-4178-B30C-F712EBC7E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5" t="5425" r="54483" b="2747"/>
          <a:stretch/>
        </p:blipFill>
        <p:spPr>
          <a:xfrm>
            <a:off x="1507025" y="1135380"/>
            <a:ext cx="2281872" cy="213223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4274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xo 2"/>
              <a:buNone/>
              <a:defRPr sz="30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dirty="0"/>
              <a:t>Sparse Coding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CBB129-B204-44F3-8595-D5C8729CF67A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197E5F1-8AE8-42DF-BF0C-F892E475A93F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82668-4400-40B3-B0EA-957F9A835EBA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DC5B585-EF73-4D86-B580-F6A6764AC92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EC4EB5-1210-4C97-9A5E-B889E656AD35}"/>
              </a:ext>
            </a:extLst>
          </p:cNvPr>
          <p:cNvGrpSpPr/>
          <p:nvPr/>
        </p:nvGrpSpPr>
        <p:grpSpPr>
          <a:xfrm>
            <a:off x="4290927" y="3623216"/>
            <a:ext cx="1554480" cy="1310640"/>
            <a:chOff x="784860" y="3715736"/>
            <a:chExt cx="1554480" cy="13106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59855B6-F0F6-4E8F-9232-7928623B8D86}"/>
                </a:ext>
              </a:extLst>
            </p:cNvPr>
            <p:cNvSpPr/>
            <p:nvPr/>
          </p:nvSpPr>
          <p:spPr>
            <a:xfrm>
              <a:off x="784860" y="3715736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099FF94-9216-4341-A00C-354CC8AF694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475467A-10B5-4BCF-8D0C-B05D248833E1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1B51401-DA41-4978-A22D-A32F3B96DF4F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65EB79A-352E-4975-A5CC-A90F3875FB86}"/>
              </a:ext>
            </a:extLst>
          </p:cNvPr>
          <p:cNvSpPr/>
          <p:nvPr/>
        </p:nvSpPr>
        <p:spPr>
          <a:xfrm>
            <a:off x="6289315" y="3870752"/>
            <a:ext cx="39090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3"/>
              </a:rPr>
              <a:t>https://www.youtube.com/watch?v=XLKoTqGao7U</a:t>
            </a:r>
            <a:endParaRPr lang="en-US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D33FC-4A5E-4F55-8380-C9925E21F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799"/>
          <a:stretch/>
        </p:blipFill>
        <p:spPr>
          <a:xfrm>
            <a:off x="2096089" y="1785402"/>
            <a:ext cx="3995123" cy="9462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</p:pic>
      <p:pic>
        <p:nvPicPr>
          <p:cNvPr id="8194" name="Picture 2" descr="EM.3: Visualizing the EM algorithm - YouTube">
            <a:extLst>
              <a:ext uri="{FF2B5EF4-FFF2-40B4-BE49-F238E27FC236}">
                <a16:creationId xmlns:a16="http://schemas.microsoft.com/office/drawing/2014/main" id="{8CA259AD-FBEB-46B4-8897-FA7711A5D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6" r="42500"/>
          <a:stretch/>
        </p:blipFill>
        <p:spPr bwMode="auto">
          <a:xfrm>
            <a:off x="6289315" y="1181833"/>
            <a:ext cx="2531545" cy="2663536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98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4;p29">
            <a:extLst>
              <a:ext uri="{FF2B5EF4-FFF2-40B4-BE49-F238E27FC236}">
                <a16:creationId xmlns:a16="http://schemas.microsoft.com/office/drawing/2014/main" id="{14BF8F06-9BF8-4277-A624-21BCE87AA122}"/>
              </a:ext>
            </a:extLst>
          </p:cNvPr>
          <p:cNvSpPr txBox="1">
            <a:spLocks/>
          </p:cNvSpPr>
          <p:nvPr/>
        </p:nvSpPr>
        <p:spPr>
          <a:xfrm>
            <a:off x="944880" y="351932"/>
            <a:ext cx="669209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3600"/>
              <a:buFont typeface="Exo 2"/>
              <a:buNone/>
              <a:defRPr sz="3000" b="1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2pPr>
            <a:lvl3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3pPr>
            <a:lvl4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4pPr>
            <a:lvl5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5pPr>
            <a:lvl6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6pPr>
            <a:lvl7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7pPr>
            <a:lvl8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8pPr>
            <a:lvl9pPr algn="r">
              <a:buClr>
                <a:schemeClr val="dk1"/>
              </a:buClr>
              <a:buSzPts val="1800"/>
              <a:buFont typeface="Squada One"/>
              <a:buNone/>
              <a:defRPr sz="18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9pPr>
          </a:lstStyle>
          <a:p>
            <a:r>
              <a:rPr lang="en-US" dirty="0"/>
              <a:t>localized receptive fields </a:t>
            </a:r>
            <a:br>
              <a:rPr lang="en-US" dirty="0"/>
            </a:b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60CA4B2-33BE-4E99-AB21-41A43E230320}"/>
              </a:ext>
            </a:extLst>
          </p:cNvPr>
          <p:cNvSpPr/>
          <p:nvPr/>
        </p:nvSpPr>
        <p:spPr>
          <a:xfrm>
            <a:off x="2552700" y="3284459"/>
            <a:ext cx="3390900" cy="173712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Localized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91423F-D5AE-4DDB-B1BF-13D01C11B396}"/>
              </a:ext>
            </a:extLst>
          </p:cNvPr>
          <p:cNvGrpSpPr/>
          <p:nvPr/>
        </p:nvGrpSpPr>
        <p:grpSpPr>
          <a:xfrm>
            <a:off x="2614550" y="3623216"/>
            <a:ext cx="1554480" cy="1310640"/>
            <a:chOff x="2871919" y="3703320"/>
            <a:chExt cx="1554480" cy="131064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5A6B507-044D-46C1-BD16-75AA85AD2F3C}"/>
                </a:ext>
              </a:extLst>
            </p:cNvPr>
            <p:cNvSpPr/>
            <p:nvPr/>
          </p:nvSpPr>
          <p:spPr>
            <a:xfrm>
              <a:off x="2871919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Random Weights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8577946-7FC6-4891-8558-083FE72F0BE7}"/>
                </a:ext>
              </a:extLst>
            </p:cNvPr>
            <p:cNvSpPr/>
            <p:nvPr/>
          </p:nvSpPr>
          <p:spPr>
            <a:xfrm>
              <a:off x="2964180" y="4143017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RP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5A2C59E-4C68-4BDF-84D6-3B5F75533239}"/>
                </a:ext>
              </a:extLst>
            </p:cNvPr>
            <p:cNvSpPr/>
            <p:nvPr/>
          </p:nvSpPr>
          <p:spPr>
            <a:xfrm>
              <a:off x="2964180" y="4454025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RG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0F178C-FD81-4F54-83C6-EC2C71A1B70A}"/>
              </a:ext>
            </a:extLst>
          </p:cNvPr>
          <p:cNvGrpSpPr/>
          <p:nvPr/>
        </p:nvGrpSpPr>
        <p:grpSpPr>
          <a:xfrm>
            <a:off x="4290927" y="3610800"/>
            <a:ext cx="1554480" cy="1310640"/>
            <a:chOff x="784860" y="3703320"/>
            <a:chExt cx="1554480" cy="131064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508356B-70B2-473F-9E68-D5821A9A5933}"/>
                </a:ext>
              </a:extLst>
            </p:cNvPr>
            <p:cNvSpPr/>
            <p:nvPr/>
          </p:nvSpPr>
          <p:spPr>
            <a:xfrm>
              <a:off x="784860" y="3703320"/>
              <a:ext cx="1554480" cy="13106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Unsupervised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3FEBE61-00A3-4129-B283-5EF6F10B00B7}"/>
                </a:ext>
              </a:extLst>
            </p:cNvPr>
            <p:cNvSpPr/>
            <p:nvPr/>
          </p:nvSpPr>
          <p:spPr>
            <a:xfrm>
              <a:off x="876300" y="4060048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ICA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DA96ABB-1A5E-43A2-98BC-550799985B92}"/>
                </a:ext>
              </a:extLst>
            </p:cNvPr>
            <p:cNvSpPr/>
            <p:nvPr/>
          </p:nvSpPr>
          <p:spPr>
            <a:xfrm>
              <a:off x="876300" y="4371056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PCA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983418D-339F-474D-8A05-66CBAA0DE5A6}"/>
                </a:ext>
              </a:extLst>
            </p:cNvPr>
            <p:cNvSpPr/>
            <p:nvPr/>
          </p:nvSpPr>
          <p:spPr>
            <a:xfrm>
              <a:off x="876300" y="4682064"/>
              <a:ext cx="1386840" cy="26811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BFC33-4083-4D44-A24E-ED15D6C16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25" y="1275514"/>
            <a:ext cx="1742940" cy="1703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DD72A4-7CC7-4015-9989-5B0ACDAC6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82" y="1267172"/>
            <a:ext cx="2416596" cy="183892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7A630E-762E-4132-8237-4E9FBDEE8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70" y="1341028"/>
            <a:ext cx="1742940" cy="16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23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455</Words>
  <Application>Microsoft Office PowerPoint</Application>
  <PresentationFormat>On-screen Show (16:9)</PresentationFormat>
  <Paragraphs>136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Roboto Condensed Light</vt:lpstr>
      <vt:lpstr>Fira Sans Extra Condensed Medium</vt:lpstr>
      <vt:lpstr>Squada One</vt:lpstr>
      <vt:lpstr>Exo 2</vt:lpstr>
      <vt:lpstr>Roboto Condensed</vt:lpstr>
      <vt:lpstr>Arial</vt:lpstr>
      <vt:lpstr>Tech Newsletter by Slidesgo</vt:lpstr>
      <vt:lpstr>Biologically plausible deep learning   But how far can we go with shallow networks? </vt:lpstr>
      <vt:lpstr>Introduction</vt:lpstr>
      <vt:lpstr>CONTENTS OF THIS TEMPLATE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Results</vt:lpstr>
      <vt:lpstr>Spiking localized random projections  </vt:lpstr>
      <vt:lpstr>Results</vt:lpstr>
      <vt:lpstr>Thanks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Biologically plausible deep learning   But how far can we go with shallow networks?</dc:title>
  <dc:creator>Amin</dc:creator>
  <cp:lastModifiedBy>Amin</cp:lastModifiedBy>
  <cp:revision>48</cp:revision>
  <dcterms:modified xsi:type="dcterms:W3CDTF">2020-04-03T18:34:21Z</dcterms:modified>
</cp:coreProperties>
</file>